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1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2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3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5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84" r:id="rId3"/>
    <p:sldId id="296" r:id="rId4"/>
    <p:sldId id="287" r:id="rId5"/>
    <p:sldId id="264" r:id="rId6"/>
    <p:sldId id="285" r:id="rId7"/>
    <p:sldId id="266" r:id="rId8"/>
    <p:sldId id="297" r:id="rId9"/>
    <p:sldId id="299" r:id="rId10"/>
    <p:sldId id="282" r:id="rId11"/>
    <p:sldId id="290" r:id="rId12"/>
    <p:sldId id="269" r:id="rId13"/>
    <p:sldId id="270" r:id="rId14"/>
    <p:sldId id="272" r:id="rId15"/>
    <p:sldId id="273" r:id="rId16"/>
    <p:sldId id="274" r:id="rId17"/>
    <p:sldId id="291" r:id="rId18"/>
    <p:sldId id="292" r:id="rId19"/>
    <p:sldId id="278" r:id="rId20"/>
    <p:sldId id="311" r:id="rId21"/>
    <p:sldId id="312" r:id="rId22"/>
    <p:sldId id="307" r:id="rId23"/>
    <p:sldId id="308" r:id="rId24"/>
    <p:sldId id="309" r:id="rId25"/>
    <p:sldId id="310" r:id="rId26"/>
    <p:sldId id="313" r:id="rId27"/>
    <p:sldId id="262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59379" autoAdjust="0"/>
  </p:normalViewPr>
  <p:slideViewPr>
    <p:cSldViewPr snapToGrid="0" snapToObjects="1">
      <p:cViewPr varScale="1">
        <p:scale>
          <a:sx n="69" d="100"/>
          <a:sy n="69" d="100"/>
        </p:scale>
        <p:origin x="24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 </a:t>
            </a:r>
            <a:r>
              <a:rPr lang="en-US" sz="1800" dirty="0" smtClean="0"/>
              <a:t>Services </a:t>
            </a:r>
            <a:r>
              <a:rPr lang="en-US" sz="1800" dirty="0" err="1" smtClean="0"/>
              <a:t>offerts</a:t>
            </a:r>
            <a:r>
              <a:rPr lang="en-US" sz="1800" dirty="0" smtClean="0"/>
              <a:t> </a:t>
            </a:r>
            <a:r>
              <a:rPr lang="en-US" sz="1800" dirty="0"/>
              <a:t>par les </a:t>
            </a:r>
            <a:r>
              <a:rPr lang="en-US" sz="1800" dirty="0" err="1"/>
              <a:t>bibliothèques</a:t>
            </a:r>
            <a:r>
              <a:rPr lang="en-US" sz="1800" dirty="0"/>
              <a:t> </a:t>
            </a:r>
            <a:r>
              <a:rPr lang="en-US" sz="1800" dirty="0" err="1"/>
              <a:t>universitaires</a:t>
            </a:r>
            <a:r>
              <a:rPr lang="en-US" sz="1800" dirty="0"/>
              <a:t> </a:t>
            </a:r>
            <a:r>
              <a:rPr lang="en-US" sz="1800" dirty="0" err="1" smtClean="0"/>
              <a:t>américaines</a:t>
            </a:r>
            <a:r>
              <a:rPr lang="en-US" sz="1800" dirty="0" smtClean="0"/>
              <a:t> 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Feuil1!$A$2:$A$7</c:f>
              <c:strCache>
                <c:ptCount val="6"/>
                <c:pt idx="0">
                  <c:v>Online Data Management Plan (DMP) resources </c:v>
                </c:pt>
                <c:pt idx="1">
                  <c:v>DMP training </c:v>
                </c:pt>
                <c:pt idx="2">
                  <c:v>DMP consulting</c:v>
                </c:pt>
                <c:pt idx="3">
                  <c:v>RDMS besides DMP support</c:v>
                </c:pt>
                <c:pt idx="4">
                  <c:v>Data archiving by library</c:v>
                </c:pt>
                <c:pt idx="5">
                  <c:v>Data-specific archive (other than institutional repositories)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0.87</c:v>
                </c:pt>
                <c:pt idx="1">
                  <c:v>0.61</c:v>
                </c:pt>
                <c:pt idx="2">
                  <c:v>0.89</c:v>
                </c:pt>
                <c:pt idx="3">
                  <c:v>0.98</c:v>
                </c:pt>
                <c:pt idx="4">
                  <c:v>0.74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6744216"/>
        <c:axId val="216744608"/>
      </c:barChart>
      <c:catAx>
        <c:axId val="21674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6744608"/>
        <c:crosses val="autoZero"/>
        <c:auto val="1"/>
        <c:lblAlgn val="ctr"/>
        <c:lblOffset val="100"/>
        <c:noMultiLvlLbl val="0"/>
      </c:catAx>
      <c:valAx>
        <c:axId val="21674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674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1DEB-4757-4628-9B44-026134E4791E}" type="datetimeFigureOut">
              <a:rPr lang="fr-CA" smtClean="0"/>
              <a:t>2016-04-11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48ED-AB31-4E0B-AB27-A21BEF1E82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154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202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0205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Pierre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7704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47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Nature</a:t>
            </a:r>
            <a:r>
              <a:rPr lang="fr-CA" baseline="0" dirty="0" smtClean="0"/>
              <a:t> et </a:t>
            </a:r>
            <a:r>
              <a:rPr lang="fr-CA" baseline="0" dirty="0" err="1" smtClean="0"/>
              <a:t>Palgrave</a:t>
            </a:r>
            <a:r>
              <a:rPr lang="fr-CA" baseline="0" dirty="0" smtClean="0"/>
              <a:t> appartiennent au même groupe financier allemand: </a:t>
            </a:r>
            <a:r>
              <a:rPr lang="fr-CA" dirty="0" smtClean="0"/>
              <a:t>Georg </a:t>
            </a:r>
            <a:r>
              <a:rPr lang="fr-CA" dirty="0" err="1" smtClean="0"/>
              <a:t>von</a:t>
            </a:r>
            <a:r>
              <a:rPr lang="fr-CA" dirty="0" smtClean="0"/>
              <a:t> </a:t>
            </a:r>
            <a:r>
              <a:rPr lang="fr-CA" dirty="0" err="1" smtClean="0"/>
              <a:t>Holtzbrinck</a:t>
            </a:r>
            <a:r>
              <a:rPr lang="fr-CA" dirty="0" smtClean="0"/>
              <a:t> </a:t>
            </a:r>
            <a:r>
              <a:rPr lang="fr-CA" dirty="0" err="1" smtClean="0"/>
              <a:t>GmbH</a:t>
            </a:r>
            <a:r>
              <a:rPr lang="fr-CA" dirty="0" smtClean="0"/>
              <a:t> &amp; Co. KG http://www.holtzbrinck.com/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849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359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E7021A"/>
              </a:buClr>
              <a:buNone/>
            </a:pP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Soutien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à la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planification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 la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gestion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 la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endParaRPr lang="en-US" sz="4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342900" lvl="1" indent="-342900">
              <a:buClr>
                <a:srgbClr val="E7021A"/>
              </a:buClr>
              <a:buFont typeface="Arial"/>
              <a:buChar char="•"/>
            </a:pP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Guide,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études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cas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, materiel de formation</a:t>
            </a:r>
          </a:p>
          <a:p>
            <a:pPr marL="342900" lvl="1" indent="-342900">
              <a:buClr>
                <a:srgbClr val="E7021A"/>
              </a:buClr>
              <a:buFont typeface="Arial"/>
              <a:buChar char="•"/>
            </a:pP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Coopération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avec le UK Digital Curation Centre (DCC)</a:t>
            </a:r>
          </a:p>
          <a:p>
            <a:pPr marL="342900" lvl="1" indent="-342900">
              <a:buClr>
                <a:srgbClr val="E7021A"/>
              </a:buClr>
              <a:buFont typeface="Arial"/>
              <a:buChar char="•"/>
            </a:pPr>
            <a:endParaRPr lang="en-US" sz="4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0" indent="0">
              <a:buClr>
                <a:srgbClr val="E7021A"/>
              </a:buClr>
              <a:buNone/>
            </a:pP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2)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Outils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création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 plans de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endParaRPr lang="en-US" sz="4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342900" lvl="1" indent="-342900">
              <a:buClr>
                <a:srgbClr val="E7021A"/>
              </a:buClr>
              <a:buFont typeface="Arial"/>
              <a:buChar char="•"/>
            </a:pP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DMP online </a:t>
            </a:r>
          </a:p>
          <a:p>
            <a:pPr>
              <a:buClr>
                <a:srgbClr val="E7021A"/>
              </a:buClr>
            </a:pPr>
            <a:endParaRPr lang="en-US" sz="4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0" indent="0">
              <a:buClr>
                <a:srgbClr val="E7021A"/>
              </a:buClr>
              <a:buNone/>
            </a:pP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3) Service de consultation</a:t>
            </a:r>
          </a:p>
          <a:p>
            <a:pPr marL="342900" lvl="1" indent="-342900">
              <a:buClr>
                <a:srgbClr val="E7021A"/>
              </a:buClr>
              <a:buFont typeface="Arial"/>
              <a:buChar char="•"/>
            </a:pP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Bâti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à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partir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l’expertise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bibliothécaires</a:t>
            </a:r>
            <a:endParaRPr lang="en-US" sz="4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342900" lvl="1" indent="-342900">
              <a:buClr>
                <a:srgbClr val="E7021A"/>
              </a:buClr>
              <a:buFont typeface="Arial"/>
              <a:buChar char="•"/>
            </a:pP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Soutien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pour la conservation des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, la formation, DMP, la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dans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les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,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l’éthique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, la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sécurité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et la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confidentialité</a:t>
            </a:r>
            <a:r>
              <a:rPr lang="en-US" sz="48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48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490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9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Maude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6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118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E7021A"/>
              </a:buClr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Pour la formation</a:t>
            </a:r>
            <a:r>
              <a:rPr lang="fr-CA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à la gestion de données: </a:t>
            </a:r>
            <a:endParaRPr lang="fr-CA" sz="12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Mantra : http://datalib.edina.ac.uk/mantra/ </a:t>
            </a:r>
          </a:p>
          <a:p>
            <a:pPr>
              <a:buClr>
                <a:srgbClr val="E7021A"/>
              </a:buClr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New </a:t>
            </a:r>
            <a:r>
              <a:rPr lang="fr-CA" sz="12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England</a:t>
            </a: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 Curriculum : http://library.umassmed.edu/necdmc/index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99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Maude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547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970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Pierre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1436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621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6872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4061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5261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710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27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Matière première et base de nouvelles recherches/découvertes scientifiques.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0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Matière première et base de nouvelles recherches/découvertes scientifiques.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348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259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163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E7021A"/>
              </a:buClr>
            </a:pPr>
            <a:r>
              <a:rPr lang="en-US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Les 3 </a:t>
            </a:r>
            <a:r>
              <a:rPr lang="en-US" sz="12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conseils</a:t>
            </a:r>
            <a:r>
              <a:rPr lang="en-US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: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également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en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réflexion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pour developer une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politique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sur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les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de la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. Axe principal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potentiel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: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exiger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chercheurs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une plan de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gestion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1200" baseline="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1200" baseline="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</a:p>
          <a:p>
            <a:pPr>
              <a:buClr>
                <a:srgbClr val="E7021A"/>
              </a:buClr>
            </a:pPr>
            <a:endParaRPr lang="en-US" sz="12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12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Quelques</a:t>
            </a:r>
            <a:r>
              <a:rPr lang="en-US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 demarches dans des </a:t>
            </a:r>
            <a:r>
              <a:rPr lang="en-US" sz="12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université:s</a:t>
            </a:r>
            <a:r>
              <a:rPr lang="en-US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 University of Alberta and University of PEI (data stewardship)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499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416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608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7E84-55D5-9548-9767-AF7332CBBE76}" type="datetimeFigureOut">
              <a:rPr lang="fr-FR" smtClean="0"/>
              <a:pPr/>
              <a:t>11/04/2016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6.pdf"/><Relationship Id="rId5" Type="http://schemas.openxmlformats.org/officeDocument/2006/relationships/tags" Target="../tags/tag60.xml"/><Relationship Id="rId10" Type="http://schemas.openxmlformats.org/officeDocument/2006/relationships/hyperlink" Target="http://www.genomecanada.ca/medias/pdf/fr/DataReleaseandResourceSharingPolicy.pdf" TargetMode="External"/><Relationship Id="rId4" Type="http://schemas.openxmlformats.org/officeDocument/2006/relationships/tags" Target="../tags/tag59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4.png"/><Relationship Id="rId5" Type="http://schemas.openxmlformats.org/officeDocument/2006/relationships/tags" Target="../tags/tag66.xml"/><Relationship Id="rId10" Type="http://schemas.openxmlformats.org/officeDocument/2006/relationships/image" Target="../media/image6.pdf"/><Relationship Id="rId4" Type="http://schemas.openxmlformats.org/officeDocument/2006/relationships/tags" Target="../tags/tag65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4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d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hyperlink" Target="http://www.cen.ulaval.ca/nordicanad/" TargetMode="External"/><Relationship Id="rId5" Type="http://schemas.openxmlformats.org/officeDocument/2006/relationships/tags" Target="../tags/tag72.xml"/><Relationship Id="rId10" Type="http://schemas.openxmlformats.org/officeDocument/2006/relationships/hyperlink" Target="http://www.re3data.org/" TargetMode="External"/><Relationship Id="rId4" Type="http://schemas.openxmlformats.org/officeDocument/2006/relationships/tags" Target="../tags/tag71.xm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4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d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hyperlink" Target="http://figshare.com/" TargetMode="External"/><Relationship Id="rId5" Type="http://schemas.openxmlformats.org/officeDocument/2006/relationships/tags" Target="../tags/tag78.xml"/><Relationship Id="rId10" Type="http://schemas.openxmlformats.org/officeDocument/2006/relationships/hyperlink" Target="http://www.nature.com/sdata/" TargetMode="External"/><Relationship Id="rId4" Type="http://schemas.openxmlformats.org/officeDocument/2006/relationships/tags" Target="../tags/tag77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4.png"/><Relationship Id="rId5" Type="http://schemas.openxmlformats.org/officeDocument/2006/relationships/tags" Target="../tags/tag84.xml"/><Relationship Id="rId10" Type="http://schemas.openxmlformats.org/officeDocument/2006/relationships/image" Target="../media/image6.pdf"/><Relationship Id="rId4" Type="http://schemas.openxmlformats.org/officeDocument/2006/relationships/tags" Target="../tags/tag83.xm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4.png"/><Relationship Id="rId2" Type="http://schemas.openxmlformats.org/officeDocument/2006/relationships/tags" Target="../tags/tag86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90.xml"/><Relationship Id="rId11" Type="http://schemas.openxmlformats.org/officeDocument/2006/relationships/image" Target="../media/image6.pdf"/><Relationship Id="rId5" Type="http://schemas.openxmlformats.org/officeDocument/2006/relationships/tags" Target="../tags/tag89.xml"/><Relationship Id="rId10" Type="http://schemas.openxmlformats.org/officeDocument/2006/relationships/image" Target="../media/image3.jpeg"/><Relationship Id="rId4" Type="http://schemas.openxmlformats.org/officeDocument/2006/relationships/tags" Target="../tags/tag88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4.png"/><Relationship Id="rId5" Type="http://schemas.openxmlformats.org/officeDocument/2006/relationships/tags" Target="../tags/tag96.xml"/><Relationship Id="rId10" Type="http://schemas.openxmlformats.org/officeDocument/2006/relationships/image" Target="../media/image6.pdf"/><Relationship Id="rId4" Type="http://schemas.openxmlformats.org/officeDocument/2006/relationships/tags" Target="../tags/tag95.xm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4.png"/><Relationship Id="rId5" Type="http://schemas.openxmlformats.org/officeDocument/2006/relationships/tags" Target="../tags/tag102.xml"/><Relationship Id="rId10" Type="http://schemas.openxmlformats.org/officeDocument/2006/relationships/image" Target="../media/image6.pdf"/><Relationship Id="rId4" Type="http://schemas.openxmlformats.org/officeDocument/2006/relationships/tags" Target="../tags/tag101.xm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4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6.pd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3.jpeg"/><Relationship Id="rId5" Type="http://schemas.openxmlformats.org/officeDocument/2006/relationships/tags" Target="../tags/tag108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1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4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6.pdf"/><Relationship Id="rId5" Type="http://schemas.openxmlformats.org/officeDocument/2006/relationships/tags" Target="../tags/tag116.xml"/><Relationship Id="rId10" Type="http://schemas.openxmlformats.org/officeDocument/2006/relationships/image" Target="../media/image3.jpeg"/><Relationship Id="rId4" Type="http://schemas.openxmlformats.org/officeDocument/2006/relationships/tags" Target="../tags/tag115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8.pd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3.jpeg"/><Relationship Id="rId5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guides.bib.umontreal.ca/disciplines/500-Gestion-des-donnees-de-recherche" TargetMode="External"/><Relationship Id="rId3" Type="http://schemas.openxmlformats.org/officeDocument/2006/relationships/tags" Target="../tags/tag121.xml"/><Relationship Id="rId7" Type="http://schemas.openxmlformats.org/officeDocument/2006/relationships/image" Target="../media/image3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4.png"/><Relationship Id="rId5" Type="http://schemas.openxmlformats.org/officeDocument/2006/relationships/tags" Target="../tags/tag127.xml"/><Relationship Id="rId10" Type="http://schemas.openxmlformats.org/officeDocument/2006/relationships/image" Target="../media/image6.pdf"/><Relationship Id="rId4" Type="http://schemas.openxmlformats.org/officeDocument/2006/relationships/tags" Target="../tags/tag126.xml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4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df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hyperlink" Target="http://www.dcc.ac.uk/resources/data-management-plans/checklist" TargetMode="External"/><Relationship Id="rId4" Type="http://schemas.openxmlformats.org/officeDocument/2006/relationships/tags" Target="../tags/tag132.xml"/><Relationship Id="rId9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6.pdf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6.pdf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10" Type="http://schemas.openxmlformats.org/officeDocument/2006/relationships/image" Target="../media/image3.jpeg"/><Relationship Id="rId4" Type="http://schemas.openxmlformats.org/officeDocument/2006/relationships/tags" Target="../tags/tag144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openxmlformats.org/officeDocument/2006/relationships/image" Target="../media/image4.png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df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hyperlink" Target="portagenetwork.ca/" TargetMode="External"/><Relationship Id="rId4" Type="http://schemas.openxmlformats.org/officeDocument/2006/relationships/tags" Target="../tags/tag151.xml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13" Type="http://schemas.openxmlformats.org/officeDocument/2006/relationships/image" Target="../media/image4.png"/><Relationship Id="rId3" Type="http://schemas.openxmlformats.org/officeDocument/2006/relationships/tags" Target="../tags/tag15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df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9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4.png"/><Relationship Id="rId5" Type="http://schemas.openxmlformats.org/officeDocument/2006/relationships/tags" Target="../tags/tag17.xml"/><Relationship Id="rId10" Type="http://schemas.openxmlformats.org/officeDocument/2006/relationships/image" Target="../media/image6.pdf"/><Relationship Id="rId4" Type="http://schemas.openxmlformats.org/officeDocument/2006/relationships/tags" Target="../tags/tag16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6.pdf"/><Relationship Id="rId5" Type="http://schemas.openxmlformats.org/officeDocument/2006/relationships/tags" Target="../tags/tag23.xml"/><Relationship Id="rId10" Type="http://schemas.openxmlformats.org/officeDocument/2006/relationships/image" Target="../media/image3.jpeg"/><Relationship Id="rId4" Type="http://schemas.openxmlformats.org/officeDocument/2006/relationships/tags" Target="../tags/tag22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.png"/><Relationship Id="rId5" Type="http://schemas.openxmlformats.org/officeDocument/2006/relationships/tags" Target="../tags/tag30.xml"/><Relationship Id="rId10" Type="http://schemas.openxmlformats.org/officeDocument/2006/relationships/image" Target="../media/image6.pdf"/><Relationship Id="rId4" Type="http://schemas.openxmlformats.org/officeDocument/2006/relationships/tags" Target="../tags/tag29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hyperlink" Target="https://commons.wikimedia.org/wiki/User:Rfc1394" TargetMode="Externa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hyperlink" Target="https://upload.wikimedia.org/wikipedia/commons/3/38/Canada_blank_map.svg" TargetMode="External"/><Relationship Id="rId5" Type="http://schemas.openxmlformats.org/officeDocument/2006/relationships/tags" Target="../tags/tag36.xml"/><Relationship Id="rId10" Type="http://schemas.openxmlformats.org/officeDocument/2006/relationships/image" Target="../media/image4.png"/><Relationship Id="rId4" Type="http://schemas.openxmlformats.org/officeDocument/2006/relationships/tags" Target="../tags/tag35.xml"/><Relationship Id="rId9" Type="http://schemas.openxmlformats.org/officeDocument/2006/relationships/image" Target="../media/image8.pdf"/><Relationship Id="rId14" Type="http://schemas.openxmlformats.org/officeDocument/2006/relationships/hyperlink" Target="https://commons.wikimedia.org/wiki/File:Canada_blank_map.svg?uselang=f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.png"/><Relationship Id="rId5" Type="http://schemas.openxmlformats.org/officeDocument/2006/relationships/tags" Target="../tags/tag42.xml"/><Relationship Id="rId10" Type="http://schemas.openxmlformats.org/officeDocument/2006/relationships/image" Target="../media/image6.pdf"/><Relationship Id="rId4" Type="http://schemas.openxmlformats.org/officeDocument/2006/relationships/tags" Target="../tags/tag41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6.pdf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6.pdf"/><Relationship Id="rId5" Type="http://schemas.openxmlformats.org/officeDocument/2006/relationships/tags" Target="../tags/tag54.xml"/><Relationship Id="rId10" Type="http://schemas.openxmlformats.org/officeDocument/2006/relationships/hyperlink" Target="http://www.science.gc.ca/default.asp?lang=Fr&amp;n=F6765465-1" TargetMode="External"/><Relationship Id="rId4" Type="http://schemas.openxmlformats.org/officeDocument/2006/relationships/tags" Target="../tags/tag53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LBIBLIO-Gabarit-Bibl-VF-1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6625" y="4343400"/>
            <a:ext cx="44958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fr-CA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Maude Laplante-Dubé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fr-CA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Pierre Lasou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fr-CA" sz="1200" cap="all" dirty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Bibliothèque de l’Université Laval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fr-FR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12 avril 2016</a:t>
            </a:r>
            <a:endParaRPr lang="fr-FR" sz="1200" cap="all" dirty="0">
              <a:latin typeface="Arial Narrow"/>
              <a:ea typeface="ヒラギノ角ゴ Pro W3" pitchFamily="1" charset="-128"/>
              <a:cs typeface="ヒラギノ角ゴ Pro W3" pitchFamily="1" charset="-128"/>
            </a:endParaRPr>
          </a:p>
        </p:txBody>
      </p:sp>
      <p:pic>
        <p:nvPicPr>
          <p:cNvPr id="5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4343400"/>
            <a:ext cx="434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890715" y="838200"/>
            <a:ext cx="7620000" cy="146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ion Pro"/>
                <a:ea typeface="+mj-ea"/>
                <a:cs typeface="+mj-cs"/>
              </a:rPr>
              <a:t>Gestion, diffusion et partage des données de la recherche: état de la situation au Canada</a:t>
            </a:r>
          </a:p>
        </p:txBody>
      </p:sp>
    </p:spTree>
  </p:cSld>
  <p:clrMapOvr>
    <a:masterClrMapping/>
  </p:clrMapOvr>
  <p:transition advTm="26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>
                <a:solidFill>
                  <a:srgbClr val="E7021A"/>
                </a:solidFill>
                <a:latin typeface="Minion Pro"/>
                <a:cs typeface="Minion Pro"/>
              </a:rPr>
              <a:t>Politique </a:t>
            </a:r>
            <a:r>
              <a:rPr lang="fr-FR" dirty="0" err="1" smtClean="0">
                <a:solidFill>
                  <a:srgbClr val="E7021A"/>
                </a:solidFill>
                <a:latin typeface="Minion Pro"/>
                <a:cs typeface="Minion Pro"/>
              </a:rPr>
              <a:t>Genome</a:t>
            </a:r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 Canada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2008</a:t>
            </a: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Politique sur la diffusion des données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et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le partage des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ressources</a:t>
            </a: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Accent mis sur la publication des données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Inclut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les programmes informatiques</a:t>
            </a:r>
          </a:p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Exige un plan de gestion et de partage des données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Critère d’évaluation pour l’obtention de fonds</a:t>
            </a: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0" indent="0">
              <a:buClr>
                <a:srgbClr val="E7021A"/>
              </a:buClr>
              <a:buNone/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10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3812990"/>
      </p:ext>
    </p:extLst>
  </p:cSld>
  <p:clrMapOvr>
    <a:masterClrMapping/>
  </p:clrMapOvr>
  <p:transition advTm="2481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847724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Situation au Canada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2963186"/>
            <a:ext cx="7620000" cy="137342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E7021A"/>
              </a:buClr>
              <a:buNone/>
            </a:pPr>
            <a:r>
              <a:rPr lang="en-US" sz="6600" dirty="0" smtClean="0">
                <a:solidFill>
                  <a:srgbClr val="5E5E5E"/>
                </a:solidFill>
                <a:latin typeface="Arial Narrow"/>
                <a:cs typeface="Arial Narrow"/>
              </a:rPr>
              <a:t>Infrastructure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11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8733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Infrastructure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fr-CA" sz="19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Registry</a:t>
            </a:r>
            <a:r>
              <a:rPr lang="fr-CA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 of Research Data </a:t>
            </a:r>
            <a:r>
              <a:rPr lang="fr-CA" sz="19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Repository</a:t>
            </a:r>
            <a:r>
              <a:rPr lang="fr-CA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 : </a:t>
            </a:r>
            <a:r>
              <a:rPr lang="fr-CA" sz="1900" dirty="0" smtClean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http://www.re3data.org/</a:t>
            </a:r>
            <a:r>
              <a:rPr lang="fr-CA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fr-CA" sz="19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Beaucoup de </a:t>
            </a:r>
            <a:r>
              <a:rPr lang="en-US" sz="19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dépôt</a:t>
            </a: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19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disciplinaires</a:t>
            </a:r>
            <a:endParaRPr lang="en-US" sz="19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lnSpc>
                <a:spcPct val="80000"/>
              </a:lnSpc>
              <a:buClr>
                <a:srgbClr val="E7021A"/>
              </a:buClr>
            </a:pPr>
            <a:r>
              <a:rPr lang="en-US" sz="1500" dirty="0" smtClean="0">
                <a:solidFill>
                  <a:srgbClr val="5E5E5E"/>
                </a:solidFill>
                <a:latin typeface="Arial Narrow"/>
                <a:cs typeface="Arial Narrow"/>
              </a:rPr>
              <a:t>A </a:t>
            </a:r>
            <a:r>
              <a:rPr lang="en-US" sz="15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risque</a:t>
            </a:r>
            <a:r>
              <a:rPr lang="en-US" sz="1500" dirty="0" smtClean="0">
                <a:solidFill>
                  <a:srgbClr val="5E5E5E"/>
                </a:solidFill>
                <a:latin typeface="Arial Narrow"/>
                <a:cs typeface="Arial Narrow"/>
              </a:rPr>
              <a:t> (subvention de 5 </a:t>
            </a:r>
            <a:r>
              <a:rPr lang="en-US" sz="15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ans</a:t>
            </a:r>
            <a:r>
              <a:rPr lang="en-US" sz="1500" dirty="0" smtClean="0">
                <a:solidFill>
                  <a:srgbClr val="5E5E5E"/>
                </a:solidFill>
                <a:latin typeface="Arial Narrow"/>
                <a:cs typeface="Arial Narrow"/>
              </a:rPr>
              <a:t> du FCI </a:t>
            </a:r>
            <a:r>
              <a:rPr lang="en-US" sz="15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ou</a:t>
            </a:r>
            <a:r>
              <a:rPr lang="en-US" sz="15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5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fonds</a:t>
            </a:r>
            <a:r>
              <a:rPr lang="en-US" sz="15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15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projet</a:t>
            </a:r>
            <a:r>
              <a:rPr lang="en-US" sz="1500" dirty="0" smtClean="0">
                <a:solidFill>
                  <a:srgbClr val="5E5E5E"/>
                </a:solidFill>
                <a:latin typeface="Arial Narrow"/>
                <a:cs typeface="Arial Narrow"/>
              </a:rPr>
              <a:t>)</a:t>
            </a: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en-US" sz="19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Dépôt </a:t>
            </a:r>
            <a:r>
              <a:rPr lang="en-US" sz="19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d’université</a:t>
            </a: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: Prince Edouard Island (PEI), </a:t>
            </a:r>
            <a:r>
              <a:rPr lang="en-US" sz="1900" dirty="0">
                <a:solidFill>
                  <a:srgbClr val="5E5E5E"/>
                </a:solidFill>
                <a:latin typeface="Arial Narrow"/>
                <a:cs typeface="Arial Narrow"/>
              </a:rPr>
              <a:t>Scholars Portal, Alberta, SFU, </a:t>
            </a: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UBC</a:t>
            </a: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en-US" sz="19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DataCite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Canada 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Services (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Conseil national de recherches Canada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)</a:t>
            </a:r>
          </a:p>
          <a:p>
            <a:pPr lvl="1">
              <a:lnSpc>
                <a:spcPct val="80000"/>
              </a:lnSpc>
              <a:buClr>
                <a:srgbClr val="E7021A"/>
              </a:buClr>
            </a:pP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attribution de DOI</a:t>
            </a:r>
            <a:endParaRPr lang="en-US" sz="16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en-US" sz="19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en-US" sz="1900" dirty="0">
                <a:solidFill>
                  <a:srgbClr val="5E5E5E"/>
                </a:solidFill>
                <a:latin typeface="Arial Narrow"/>
                <a:cs typeface="Arial Narrow"/>
              </a:rPr>
              <a:t>Canadian Polar Data Network </a:t>
            </a:r>
            <a:endParaRPr lang="en-US" sz="19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lnSpc>
                <a:spcPct val="80000"/>
              </a:lnSpc>
              <a:buClr>
                <a:srgbClr val="E7021A"/>
              </a:buClr>
            </a:pPr>
            <a:r>
              <a:rPr lang="en-US" sz="1500" dirty="0" smtClean="0">
                <a:solidFill>
                  <a:srgbClr val="5E5E5E"/>
                </a:solidFill>
                <a:latin typeface="Arial Narrow"/>
                <a:cs typeface="Arial Narrow"/>
              </a:rPr>
              <a:t>service de conservation</a:t>
            </a: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en-US" sz="19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Centre </a:t>
            </a:r>
            <a:r>
              <a:rPr lang="en-US" sz="1900" dirty="0" err="1">
                <a:solidFill>
                  <a:srgbClr val="5E5E5E"/>
                </a:solidFill>
                <a:latin typeface="Arial Narrow"/>
                <a:cs typeface="Arial Narrow"/>
              </a:rPr>
              <a:t>d’études</a:t>
            </a:r>
            <a:r>
              <a:rPr lang="en-US" sz="1900" dirty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900" dirty="0" err="1">
                <a:solidFill>
                  <a:srgbClr val="5E5E5E"/>
                </a:solidFill>
                <a:latin typeface="Arial Narrow"/>
                <a:cs typeface="Arial Narrow"/>
              </a:rPr>
              <a:t>nordiques</a:t>
            </a:r>
            <a:r>
              <a:rPr lang="en-US" sz="1900" dirty="0">
                <a:solidFill>
                  <a:srgbClr val="5E5E5E"/>
                </a:solidFill>
                <a:latin typeface="Arial Narrow"/>
                <a:cs typeface="Arial Narrow"/>
              </a:rPr>
              <a:t> (CEN)</a:t>
            </a:r>
            <a:r>
              <a:rPr lang="en-US" sz="1900" dirty="0">
                <a:solidFill>
                  <a:srgbClr val="5E5E5E"/>
                </a:solidFill>
                <a:latin typeface="Arial Narrow"/>
                <a:cs typeface="Arial Narrow"/>
                <a:hlinkClick r:id="rId11"/>
              </a:rPr>
              <a:t> </a:t>
            </a:r>
            <a:r>
              <a:rPr lang="en-US" sz="1900" dirty="0" err="1">
                <a:solidFill>
                  <a:srgbClr val="5E5E5E"/>
                </a:solidFill>
                <a:latin typeface="Arial Narrow"/>
                <a:cs typeface="Arial Narrow"/>
                <a:hlinkClick r:id="rId11"/>
              </a:rPr>
              <a:t>Nordicana</a:t>
            </a:r>
            <a:r>
              <a:rPr lang="en-US" sz="1900" dirty="0">
                <a:solidFill>
                  <a:srgbClr val="5E5E5E"/>
                </a:solidFill>
                <a:latin typeface="Arial Narrow"/>
                <a:cs typeface="Arial Narrow"/>
                <a:hlinkClick r:id="rId11"/>
              </a:rPr>
              <a:t> </a:t>
            </a:r>
            <a:r>
              <a:rPr lang="en-US" sz="1900" dirty="0" smtClean="0">
                <a:solidFill>
                  <a:srgbClr val="5E5E5E"/>
                </a:solidFill>
                <a:latin typeface="Arial Narrow"/>
                <a:cs typeface="Arial Narrow"/>
                <a:hlinkClick r:id="rId11"/>
              </a:rPr>
              <a:t>D</a:t>
            </a:r>
            <a:endParaRPr lang="en-US" sz="19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en-US" sz="19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en-US" sz="19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12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30935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Infrastructure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fr-CA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Développement de plateforme privée</a:t>
            </a:r>
          </a:p>
          <a:p>
            <a:pPr lvl="1"/>
            <a:r>
              <a:rPr lang="fr-CA" sz="1800" dirty="0" smtClean="0">
                <a:solidFill>
                  <a:srgbClr val="5E5E5E"/>
                </a:solidFill>
                <a:latin typeface="Arial Narrow"/>
                <a:cs typeface="Arial Narrow"/>
              </a:rPr>
              <a:t>Nature </a:t>
            </a:r>
            <a:r>
              <a:rPr lang="fr-CA" sz="1800" dirty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Scientific </a:t>
            </a:r>
            <a:r>
              <a:rPr lang="fr-CA" sz="1800" dirty="0" smtClean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Data</a:t>
            </a:r>
            <a:endParaRPr lang="fr-CA" sz="1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2"/>
            <a:r>
              <a:rPr lang="fr-CA" sz="1400" dirty="0">
                <a:solidFill>
                  <a:srgbClr val="5E5E5E"/>
                </a:solidFill>
                <a:latin typeface="Arial Narrow"/>
                <a:cs typeface="Arial Narrow"/>
              </a:rPr>
              <a:t>Data </a:t>
            </a:r>
            <a:r>
              <a:rPr lang="fr-CA" sz="1400" dirty="0" err="1">
                <a:solidFill>
                  <a:srgbClr val="5E5E5E"/>
                </a:solidFill>
                <a:latin typeface="Arial Narrow"/>
                <a:cs typeface="Arial Narrow"/>
              </a:rPr>
              <a:t>Descriptors</a:t>
            </a:r>
            <a:endParaRPr lang="fr-CA" sz="14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lnSpc>
                <a:spcPct val="80000"/>
              </a:lnSpc>
              <a:buClr>
                <a:srgbClr val="E7021A"/>
              </a:buClr>
            </a:pPr>
            <a:endParaRPr lang="fr-CA" sz="1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lnSpc>
                <a:spcPct val="80000"/>
              </a:lnSpc>
              <a:buClr>
                <a:srgbClr val="E7021A"/>
              </a:buClr>
            </a:pPr>
            <a:r>
              <a:rPr lang="fr-CA" sz="1800" dirty="0" smtClean="0">
                <a:solidFill>
                  <a:srgbClr val="5E5E5E"/>
                </a:solidFill>
                <a:latin typeface="Arial Narrow"/>
                <a:cs typeface="Arial Narrow"/>
              </a:rPr>
              <a:t>Digital Science </a:t>
            </a:r>
            <a:r>
              <a:rPr lang="fr-CA" sz="1800" dirty="0" smtClean="0">
                <a:solidFill>
                  <a:srgbClr val="5E5E5E"/>
                </a:solidFill>
                <a:latin typeface="Arial Narrow"/>
                <a:cs typeface="Arial Narrow"/>
                <a:hlinkClick r:id="rId11"/>
              </a:rPr>
              <a:t>FigShare</a:t>
            </a:r>
            <a:endParaRPr lang="fr-CA" sz="18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2">
              <a:lnSpc>
                <a:spcPct val="80000"/>
              </a:lnSpc>
              <a:buClr>
                <a:srgbClr val="E7021A"/>
              </a:buClr>
            </a:pPr>
            <a:r>
              <a:rPr lang="fr-CA" sz="1400" dirty="0" smtClean="0">
                <a:solidFill>
                  <a:srgbClr val="5E5E5E"/>
                </a:solidFill>
                <a:latin typeface="Arial Narrow"/>
                <a:cs typeface="Arial Narrow"/>
              </a:rPr>
              <a:t>Partenariat avec Public Library of Science (</a:t>
            </a:r>
            <a:r>
              <a:rPr lang="fr-CA" sz="14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PloS</a:t>
            </a:r>
            <a:r>
              <a:rPr lang="fr-CA" sz="1400" dirty="0" smtClean="0">
                <a:solidFill>
                  <a:srgbClr val="5E5E5E"/>
                </a:solidFill>
                <a:latin typeface="Arial Narrow"/>
                <a:cs typeface="Arial Narrow"/>
              </a:rPr>
              <a:t>)</a:t>
            </a:r>
          </a:p>
          <a:p>
            <a:pPr>
              <a:lnSpc>
                <a:spcPct val="80000"/>
              </a:lnSpc>
              <a:buClr>
                <a:srgbClr val="E7021A"/>
              </a:buClr>
            </a:pPr>
            <a:endParaRPr lang="fr-CA" sz="19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  <a:buClr>
                <a:srgbClr val="E7021A"/>
              </a:buClr>
            </a:pPr>
            <a:r>
              <a:rPr lang="fr-CA" sz="1900" dirty="0" smtClean="0">
                <a:solidFill>
                  <a:srgbClr val="5E5E5E"/>
                </a:solidFill>
                <a:latin typeface="Arial Narrow"/>
                <a:cs typeface="Arial Narrow"/>
              </a:rPr>
              <a:t>Peut-on se fier sur des organismes privés pour la conservation et l’accès à long terme des données?</a:t>
            </a:r>
            <a:endParaRPr lang="fr-CA" sz="19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80000"/>
              </a:lnSpc>
              <a:buClr>
                <a:srgbClr val="E7021A"/>
              </a:buClr>
              <a:buNone/>
            </a:pPr>
            <a:r>
              <a:rPr lang="fr-CA" sz="1900" dirty="0">
                <a:solidFill>
                  <a:srgbClr val="5E5E5E"/>
                </a:solidFill>
                <a:latin typeface="Arial Narrow"/>
                <a:cs typeface="Arial Narrow"/>
              </a:rPr>
              <a:t/>
            </a:r>
            <a:br>
              <a:rPr lang="fr-CA" sz="1900" dirty="0">
                <a:solidFill>
                  <a:srgbClr val="5E5E5E"/>
                </a:solidFill>
                <a:latin typeface="Arial Narrow"/>
                <a:cs typeface="Arial Narrow"/>
              </a:rPr>
            </a:br>
            <a:endParaRPr lang="fr-CA" sz="19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13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88145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Portage – initiative canadienne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Initié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par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l’Association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Canadienne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Bibliothèques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(ABRC/CARL)</a:t>
            </a: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2 champs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d’action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: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buClr>
                <a:srgbClr val="E7021A"/>
              </a:buClr>
            </a:pP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Centre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d’expertise</a:t>
            </a:r>
            <a:endParaRPr lang="en-US" sz="16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buClr>
                <a:srgbClr val="E7021A"/>
              </a:buClr>
            </a:pP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Réseau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national de conservation et de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découverte</a:t>
            </a:r>
            <a:endParaRPr lang="en-US" sz="16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14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6391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>
                <a:solidFill>
                  <a:srgbClr val="E7021A"/>
                </a:solidFill>
                <a:latin typeface="Minion Pro"/>
                <a:cs typeface="Minion Pro"/>
              </a:rPr>
              <a:t>Portage </a:t>
            </a:r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- Centre </a:t>
            </a:r>
            <a:r>
              <a:rPr lang="fr-FR" dirty="0">
                <a:solidFill>
                  <a:srgbClr val="E7021A"/>
                </a:solidFill>
                <a:latin typeface="Minion Pro"/>
                <a:cs typeface="Minion Pro"/>
              </a:rPr>
              <a:t>d’expertise</a:t>
            </a:r>
            <a:br>
              <a:rPr lang="fr-FR" dirty="0">
                <a:solidFill>
                  <a:srgbClr val="E7021A"/>
                </a:solidFill>
                <a:latin typeface="Minion Pro"/>
                <a:cs typeface="Minion Pro"/>
              </a:rPr>
            </a:b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Autofit/>
          </a:bodyPr>
          <a:lstStyle/>
          <a:p>
            <a:pPr>
              <a:buClr>
                <a:srgbClr val="E7021A"/>
              </a:buClr>
            </a:pP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Soutien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à la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planification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la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gestion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la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457200" lvl="1" indent="-457200"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Outils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création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plans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Service de consultation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15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Portage - </a:t>
            </a:r>
            <a:r>
              <a:rPr lang="fr-CA" dirty="0" smtClean="0">
                <a:solidFill>
                  <a:srgbClr val="E7021A"/>
                </a:solidFill>
                <a:latin typeface="Minion Pro"/>
                <a:cs typeface="Minion Pro"/>
              </a:rPr>
              <a:t>Réseau </a:t>
            </a:r>
            <a:r>
              <a:rPr lang="fr-CA" dirty="0">
                <a:solidFill>
                  <a:srgbClr val="E7021A"/>
                </a:solidFill>
                <a:latin typeface="Minion Pro"/>
                <a:cs typeface="Minion Pro"/>
              </a:rPr>
              <a:t>national de conservation et de découverte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4200" dirty="0" smtClean="0"/>
          </a:p>
          <a:p>
            <a:pPr>
              <a:buClr>
                <a:srgbClr val="E7021A"/>
              </a:buClr>
            </a:pP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Créer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une solution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technologique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fiable</a:t>
            </a: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Projet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pilote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d’intégration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avec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Archivematica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(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plateforme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de conservation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)</a:t>
            </a: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Partenariat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avec Compute Canada pour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l’hébergement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Ouvert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à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toutes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les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bibliothèques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universitaires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16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0406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847724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Situation au Canada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2963186"/>
            <a:ext cx="7620000" cy="137342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E7021A"/>
              </a:buClr>
              <a:buNone/>
            </a:pPr>
            <a:r>
              <a:rPr lang="en-US" sz="6600" dirty="0" smtClean="0">
                <a:solidFill>
                  <a:srgbClr val="5E5E5E"/>
                </a:solidFill>
                <a:latin typeface="Arial Narrow"/>
                <a:cs typeface="Arial Narrow"/>
              </a:rPr>
              <a:t>Services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17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54035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Service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Pour aider les chercheurs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Souvent pris en charge par les bibliothèques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18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8" name="Content Placeholder 7" descr="Screen Shot 2015-02-04 at 9.37.14 AM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" b="3167"/>
          <a:stretch>
            <a:fillRect/>
          </a:stretch>
        </p:blipFill>
        <p:spPr>
          <a:xfrm>
            <a:off x="68446" y="3566350"/>
            <a:ext cx="8621712" cy="1574800"/>
          </a:xfrm>
          <a:prstGeom prst="rect">
            <a:avLst/>
          </a:prstGeom>
        </p:spPr>
      </p:pic>
      <p:sp>
        <p:nvSpPr>
          <p:cNvPr id="2" name="ZoneTexte 1"/>
          <p:cNvSpPr txBox="1"/>
          <p:nvPr>
            <p:custDataLst>
              <p:tags r:id="rId8"/>
            </p:custDataLst>
          </p:nvPr>
        </p:nvSpPr>
        <p:spPr>
          <a:xfrm>
            <a:off x="91382" y="4987452"/>
            <a:ext cx="321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Kathleen Shearer CARL/ABRC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6846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Services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19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97841752"/>
              </p:ext>
            </p:extLst>
          </p:nvPr>
        </p:nvGraphicFramePr>
        <p:xfrm>
          <a:off x="257430" y="1948759"/>
          <a:ext cx="8026491" cy="399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" name="ZoneTexte 1"/>
          <p:cNvSpPr txBox="1"/>
          <p:nvPr>
            <p:custDataLst>
              <p:tags r:id="rId7"/>
            </p:custDataLst>
          </p:nvPr>
        </p:nvSpPr>
        <p:spPr>
          <a:xfrm>
            <a:off x="994752" y="6115269"/>
            <a:ext cx="6111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Source: ARL </a:t>
            </a:r>
            <a:r>
              <a:rPr lang="fr-CA" sz="1400" dirty="0" err="1" smtClean="0"/>
              <a:t>Spec</a:t>
            </a:r>
            <a:r>
              <a:rPr lang="fr-CA" sz="1400" dirty="0" smtClean="0"/>
              <a:t> Kit </a:t>
            </a:r>
            <a:r>
              <a:rPr lang="en-US" sz="1400" dirty="0"/>
              <a:t>334: Research Data Management Services (July 2013)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51840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00715" y="1736722"/>
            <a:ext cx="4372824" cy="4473601"/>
          </a:xfrm>
        </p:spPr>
        <p:txBody>
          <a:bodyPr>
            <a:noAutofit/>
          </a:bodyPr>
          <a:lstStyle/>
          <a:p>
            <a:pPr>
              <a:buClr>
                <a:srgbClr val="E7021A"/>
              </a:buClr>
            </a:pPr>
            <a:r>
              <a:rPr lang="fr-CA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Big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data, data </a:t>
            </a:r>
            <a:r>
              <a:rPr lang="fr-CA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deluge</a:t>
            </a: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Production en croissance exponentielle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Par rapport aux disponibilités de stockage et aux capacités d’analyse</a:t>
            </a:r>
          </a:p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890715" y="838200"/>
            <a:ext cx="7620000" cy="6858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Déluge de données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pic>
        <p:nvPicPr>
          <p:cNvPr id="8" name="Picture 2" descr="https://whelf.files.wordpress.com/2013/01/information-explosion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9" y="1723194"/>
            <a:ext cx="3527976" cy="35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>
            <p:custDataLst>
              <p:tags r:id="rId8"/>
            </p:custDataLst>
          </p:nvPr>
        </p:nvSpPr>
        <p:spPr>
          <a:xfrm>
            <a:off x="878525" y="5337003"/>
            <a:ext cx="357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Source: JISC </a:t>
            </a:r>
            <a:r>
              <a:rPr lang="en-US" sz="1200" dirty="0" smtClean="0"/>
              <a:t>Activity </a:t>
            </a:r>
            <a:r>
              <a:rPr lang="en-US" sz="1200" dirty="0"/>
              <a:t>data - delivering benefits from the </a:t>
            </a:r>
            <a:endParaRPr lang="en-US" sz="1200" dirty="0" smtClean="0"/>
          </a:p>
          <a:p>
            <a:r>
              <a:rPr lang="en-US" sz="1200" dirty="0" smtClean="0"/>
              <a:t>data deluge (2012)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3325069239"/>
      </p:ext>
    </p:extLst>
  </p:cSld>
  <p:clrMapOvr>
    <a:masterClrMapping/>
  </p:clrMapOvr>
  <p:transition advTm="4333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Services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1762" y="1533305"/>
            <a:ext cx="7620000" cy="3791390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Guide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l’Université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Montréal</a:t>
            </a:r>
          </a:p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20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3" name="Image 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8531" y="1977063"/>
            <a:ext cx="5221542" cy="4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847724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Plan de gestion de données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2963186"/>
            <a:ext cx="7620000" cy="137342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E7021A"/>
              </a:buClr>
              <a:buNone/>
            </a:pPr>
            <a:r>
              <a:rPr lang="en-US" sz="6600" dirty="0" smtClean="0">
                <a:solidFill>
                  <a:srgbClr val="5E5E5E"/>
                </a:solidFill>
                <a:latin typeface="Arial Narrow"/>
                <a:cs typeface="Arial Narrow"/>
              </a:rPr>
              <a:t>Atelier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21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55584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Plan de gestion de données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568951"/>
            <a:ext cx="7620000" cy="4771523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Document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formel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qui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indique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:</a:t>
            </a:r>
          </a:p>
          <a:p>
            <a:pPr lvl="1">
              <a:buClr>
                <a:srgbClr val="E7021A"/>
              </a:buClr>
            </a:pP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Comment les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seront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gérées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pendant le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projet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?</a:t>
            </a:r>
          </a:p>
          <a:p>
            <a:pPr lvl="1">
              <a:buClr>
                <a:srgbClr val="E7021A"/>
              </a:buClr>
            </a:pP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Comment les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seront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partagées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une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fois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le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projet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terminé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?</a:t>
            </a:r>
          </a:p>
          <a:p>
            <a:pPr>
              <a:buClr>
                <a:srgbClr val="E7021A"/>
              </a:buClr>
            </a:pPr>
            <a:endParaRPr lang="fr-CA" sz="2000" dirty="0">
              <a:solidFill>
                <a:srgbClr val="5E5E5E"/>
              </a:solidFill>
              <a:latin typeface="Arial Narrow"/>
              <a:cs typeface="Arial Narrow"/>
              <a:hlinkClick r:id="rId10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UK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Data Curation Center Checklist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(V4 2014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)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22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21012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774824"/>
            <a:ext cx="7620000" cy="12636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Plan de gestion de données 1/2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3217301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23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6"/>
            </p:custDataLst>
            <p:extLst/>
          </p:nvPr>
        </p:nvGraphicFramePr>
        <p:xfrm>
          <a:off x="1077361" y="1656789"/>
          <a:ext cx="668649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888"/>
                <a:gridCol w="3965603"/>
              </a:tblGrid>
              <a:tr h="346389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Critères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Exemple de questions</a:t>
                      </a:r>
                      <a:endParaRPr lang="fr-CA" sz="1800" dirty="0"/>
                    </a:p>
                  </a:txBody>
                  <a:tcPr/>
                </a:tc>
              </a:tr>
              <a:tr h="5409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Données administrative du projet de recherche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800" dirty="0"/>
                    </a:p>
                  </a:txBody>
                  <a:tcPr/>
                </a:tc>
              </a:tr>
              <a:tr h="5409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Collecte de données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Quel sera le format des données? La méthodologie? La gestion</a:t>
                      </a:r>
                      <a:r>
                        <a:rPr lang="fr-CA" sz="1800" baseline="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 des </a:t>
                      </a: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versions?</a:t>
                      </a:r>
                      <a:endParaRPr lang="fr-CA" sz="1800" dirty="0"/>
                    </a:p>
                  </a:txBody>
                  <a:tcPr/>
                </a:tc>
              </a:tr>
              <a:tr h="5409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Documentation et métadonnées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Quels seront les standards utilisés? Quelles sont les données indispensables à l’interprétation?</a:t>
                      </a:r>
                      <a:endParaRPr lang="fr-CA" sz="1800" dirty="0"/>
                    </a:p>
                  </a:txBody>
                  <a:tcPr/>
                </a:tc>
              </a:tr>
              <a:tr h="5567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Éthique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Comment sera assurée la protection de l’identité des participants? Comment seront prises en charge les données sensibles?</a:t>
                      </a:r>
                      <a:endParaRPr lang="fr-CA" sz="1800" dirty="0"/>
                    </a:p>
                  </a:txBody>
                  <a:tcPr/>
                </a:tc>
              </a:tr>
              <a:tr h="5409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Cadre légale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Qui est le propriétaire des données? Quelle licence appliquer aux données?</a:t>
                      </a:r>
                      <a:endParaRPr lang="fr-CA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91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65359"/>
            <a:ext cx="7620000" cy="12636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Plan de gestion de données 2/2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580770" y="1568951"/>
            <a:ext cx="7620000" cy="4771523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24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1077362" y="1786299"/>
          <a:ext cx="668649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185"/>
                <a:gridCol w="4048305"/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Critère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Exemples de questions</a:t>
                      </a:r>
                      <a:endParaRPr lang="fr-CA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Stockage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Des copies de sécurité seront-elles</a:t>
                      </a:r>
                      <a:r>
                        <a:rPr lang="fr-CA" sz="1800" baseline="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 réalisées</a:t>
                      </a: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? Quel</a:t>
                      </a:r>
                      <a:r>
                        <a:rPr lang="fr-CA" sz="1800" baseline="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processus sera utilisé pour la récupération de données?</a:t>
                      </a:r>
                      <a:endParaRPr lang="fr-CA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Sélection et conservation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Quelles données seront</a:t>
                      </a:r>
                      <a:r>
                        <a:rPr lang="fr-CA" sz="1800" baseline="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conservées? Combien de temps conserver les données? Quelles sont les utilisations potentielles des données?</a:t>
                      </a:r>
                      <a:endParaRPr lang="fr-CA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Partage des données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Qui est responsable de la gestion des données?</a:t>
                      </a:r>
                      <a:endParaRPr lang="fr-CA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Responsabilité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 smtClean="0">
                          <a:solidFill>
                            <a:srgbClr val="5E5E5E"/>
                          </a:solidFill>
                          <a:latin typeface="Arial Narrow"/>
                          <a:cs typeface="Arial Narrow"/>
                        </a:rPr>
                        <a:t>Pour les projets collaboratifs, comment les responsabilités seront réparties entre partenaires?</a:t>
                      </a:r>
                      <a:endParaRPr lang="fr-CA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14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Outils d’aide 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568951"/>
            <a:ext cx="7620000" cy="4771523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DMP Online du Digital Curation Center (DCC)</a:t>
            </a:r>
            <a:endParaRPr lang="fr-CA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Au Canada: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  <a:hlinkClick r:id="rId10" action="ppaction://hlinkfile"/>
              </a:rPr>
              <a:t>l’Assistant PGD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(Plan de gestion des données) de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Portage (DEMO)</a:t>
            </a:r>
            <a:endParaRPr lang="fr-CA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25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71464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Exercice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568951"/>
            <a:ext cx="7620000" cy="4771523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Lire le plan de gestion de de données pour le projet de PhD: « </a:t>
            </a:r>
            <a:r>
              <a:rPr lang="fr-CA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Development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and Application of a monitoring System »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Conseiller le chercheur sur les améliorations possibles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Dégager les points forts du plan</a:t>
            </a:r>
          </a:p>
          <a:p>
            <a:pPr>
              <a:buClr>
                <a:srgbClr val="E7021A"/>
              </a:buClr>
            </a:pPr>
            <a:endParaRPr lang="fr-CA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30 minutes</a:t>
            </a:r>
            <a:endParaRPr lang="fr-CA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26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3320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LBIBLIO-Gabarit-Bibl-VF-1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95050"/>
            <a:ext cx="3562762" cy="2847217"/>
          </a:xfrm>
        </p:spPr>
        <p:txBody>
          <a:bodyPr anchor="t" anchorCtr="0">
            <a:noAutofit/>
          </a:bodyPr>
          <a:lstStyle/>
          <a:p>
            <a:pPr algn="l"/>
            <a:r>
              <a:rPr lang="fr-FR" sz="9600" b="0" dirty="0" smtClean="0">
                <a:solidFill>
                  <a:srgbClr val="E7021A"/>
                </a:solidFill>
                <a:latin typeface="Minion Pro"/>
                <a:cs typeface="Minion Pro"/>
              </a:rPr>
              <a:t>Merci</a:t>
            </a:r>
            <a:endParaRPr lang="fr-FR" sz="9600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Les données de recherche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69720" y="2152649"/>
            <a:ext cx="7620000" cy="407670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E7021A"/>
              </a:buClr>
              <a:buNone/>
            </a:pP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«</a:t>
            </a:r>
            <a:r>
              <a:rPr lang="fr-CA" sz="24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factual</a:t>
            </a:r>
            <a:r>
              <a:rPr lang="fr-CA" sz="24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records (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e.g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.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microarray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,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numerical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and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textual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records, images and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sounds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, etc.)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used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as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primary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sources for research, and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that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are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commonly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accepted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in the research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community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as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necessary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to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validate</a:t>
            </a:r>
            <a:r>
              <a:rPr lang="fr-CA" sz="2400" dirty="0">
                <a:solidFill>
                  <a:srgbClr val="5E5E5E"/>
                </a:solidFill>
                <a:latin typeface="Arial Narrow"/>
                <a:cs typeface="Arial Narrow"/>
              </a:rPr>
              <a:t> research </a:t>
            </a:r>
            <a:r>
              <a:rPr lang="fr-CA" sz="2400" dirty="0" err="1">
                <a:solidFill>
                  <a:srgbClr val="5E5E5E"/>
                </a:solidFill>
                <a:latin typeface="Arial Narrow"/>
                <a:cs typeface="Arial Narrow"/>
              </a:rPr>
              <a:t>findings</a:t>
            </a:r>
            <a:r>
              <a:rPr lang="fr-CA" sz="2400" dirty="0" smtClean="0">
                <a:solidFill>
                  <a:srgbClr val="5E5E5E"/>
                </a:solidFill>
                <a:latin typeface="Arial Narrow"/>
                <a:cs typeface="Arial Narrow"/>
              </a:rPr>
              <a:t>.» OECD</a:t>
            </a:r>
          </a:p>
          <a:p>
            <a:pPr marL="0" indent="0">
              <a:buClr>
                <a:srgbClr val="E7021A"/>
              </a:buClr>
              <a:buNone/>
            </a:pPr>
            <a:endParaRPr lang="fr-CA" sz="24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0" indent="0">
              <a:buClr>
                <a:srgbClr val="E7021A"/>
              </a:buClr>
              <a:buNone/>
            </a:pPr>
            <a:r>
              <a:rPr lang="en-US" sz="2400" dirty="0" smtClean="0">
                <a:solidFill>
                  <a:srgbClr val="5E5E5E"/>
                </a:solidFill>
                <a:latin typeface="Arial Narrow"/>
                <a:cs typeface="Arial Narrow"/>
              </a:rPr>
              <a:t>«Research data </a:t>
            </a:r>
            <a:r>
              <a:rPr lang="en-US" sz="2400" dirty="0">
                <a:solidFill>
                  <a:srgbClr val="5E5E5E"/>
                </a:solidFill>
                <a:latin typeface="Arial Narrow"/>
                <a:cs typeface="Arial Narrow"/>
              </a:rPr>
              <a:t>refers to information, in particular facts or numbers, collected to be examined and considered and as a basis for reasoning, discussion, or calculation. In a research context, examples of data include statistics, results of experiments, measurements, observations resulting from fieldwork, survey results, interview recordings and </a:t>
            </a:r>
            <a:r>
              <a:rPr lang="en-US" sz="2400" dirty="0" smtClean="0">
                <a:solidFill>
                  <a:srgbClr val="5E5E5E"/>
                </a:solidFill>
                <a:latin typeface="Arial Narrow"/>
                <a:cs typeface="Arial Narrow"/>
              </a:rPr>
              <a:t>images.» H2020 Online manual</a:t>
            </a:r>
            <a:endParaRPr lang="fr-CA" sz="24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fr-FR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3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0239865"/>
      </p:ext>
    </p:extLst>
  </p:cSld>
  <p:clrMapOvr>
    <a:masterClrMapping/>
  </p:clrMapOvr>
  <p:transition advTm="322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Les données de recherche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69720" y="1763350"/>
            <a:ext cx="7187040" cy="3333751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Séquences d'acides nucléiques</a:t>
            </a: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Données sur l'expression des gènes </a:t>
            </a: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Données sur la structure </a:t>
            </a: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Polymorphismes de </a:t>
            </a:r>
            <a:r>
              <a:rPr lang="fr-CA" sz="2000" dirty="0" err="1">
                <a:solidFill>
                  <a:srgbClr val="5E5E5E"/>
                </a:solidFill>
                <a:latin typeface="Arial Narrow"/>
                <a:cs typeface="Arial Narrow"/>
              </a:rPr>
              <a:t>mononucléotides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 (SNP) simples 	</a:t>
            </a: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Données sur l'interaction moléculaire 	</a:t>
            </a: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ADN et données cliniques relatives au complexe majeur d'histocompatibilité (CMH) humain 	</a:t>
            </a: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Données à l’origine de publications scientifiques et médicales	</a:t>
            </a: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Données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sur la </a:t>
            </a:r>
            <a:r>
              <a:rPr lang="fr-CA" sz="2000" dirty="0" err="1">
                <a:solidFill>
                  <a:srgbClr val="5E5E5E"/>
                </a:solidFill>
                <a:latin typeface="Arial Narrow"/>
                <a:cs typeface="Arial Narrow"/>
              </a:rPr>
              <a:t>protéomique</a:t>
            </a:r>
            <a:endParaRPr lang="fr-FR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4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1136210" y="5116986"/>
            <a:ext cx="692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/>
              <a:t>Source: Politique des trois organismes sur le libre accès aux </a:t>
            </a:r>
            <a:r>
              <a:rPr lang="fr-CA" sz="1400" dirty="0" smtClean="0"/>
              <a:t>publications (spécifique IRSC)</a:t>
            </a:r>
            <a:r>
              <a:rPr lang="fr-CA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3688133"/>
      </p:ext>
    </p:extLst>
  </p:cSld>
  <p:clrMapOvr>
    <a:masterClrMapping/>
  </p:clrMapOvr>
  <p:transition advTm="2285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984249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Contexte international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Politique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partage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organismes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subventionnaires</a:t>
            </a: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buClr>
                <a:srgbClr val="E7021A"/>
              </a:buClr>
            </a:pP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7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conseils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de la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du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Royaume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-Uni</a:t>
            </a:r>
          </a:p>
          <a:p>
            <a:pPr lvl="1">
              <a:buClr>
                <a:srgbClr val="E7021A"/>
              </a:buClr>
            </a:pP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2015-2016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toutes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les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agences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gouvernementales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américaines</a:t>
            </a:r>
            <a:endParaRPr lang="en-US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buClr>
                <a:srgbClr val="E7021A"/>
              </a:buClr>
            </a:pP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Commission </a:t>
            </a:r>
            <a:r>
              <a:rPr lang="en-US" sz="16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européenne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 (Horizon20/20</a:t>
            </a:r>
            <a:r>
              <a:rPr lang="en-US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)</a:t>
            </a:r>
          </a:p>
          <a:p>
            <a:pPr lvl="1">
              <a:buClr>
                <a:srgbClr val="E7021A"/>
              </a:buClr>
            </a:pPr>
            <a:endParaRPr lang="en-US" sz="16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Vérification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,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partage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et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réutilisation</a:t>
            </a:r>
            <a:r>
              <a:rPr lang="en-US" sz="2000" dirty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2000" dirty="0" err="1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Certaines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universités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se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dotent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également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politique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en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matière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gestion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données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.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5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93188413"/>
      </p:ext>
    </p:extLst>
  </p:cSld>
  <p:clrMapOvr>
    <a:masterClrMapping/>
  </p:clrMapOvr>
  <p:transition advTm="5318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6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 descr="File:Canada blank map.sv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2" y="-9241"/>
            <a:ext cx="6691640" cy="64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925039" y="958404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>
                <a:solidFill>
                  <a:srgbClr val="E7021A"/>
                </a:solidFill>
                <a:latin typeface="Minion Pro"/>
                <a:cs typeface="Minion Pro"/>
              </a:rPr>
              <a:t>Situation au Canada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19004" y="6145581"/>
            <a:ext cx="2344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 smtClean="0"/>
              <a:t>Source: </a:t>
            </a:r>
            <a:r>
              <a:rPr lang="fr-CA" sz="1100" dirty="0">
                <a:hlinkClick r:id="rId13" tooltip="User:Rfc1394"/>
              </a:rPr>
              <a:t>Paul </a:t>
            </a:r>
            <a:r>
              <a:rPr lang="fr-CA" sz="1100" dirty="0" smtClean="0">
                <a:hlinkClick r:id="rId13" tooltip="User:Rfc1394"/>
              </a:rPr>
              <a:t>Robinson</a:t>
            </a:r>
            <a:r>
              <a:rPr lang="fr-CA" sz="1100" dirty="0" smtClean="0"/>
              <a:t> </a:t>
            </a:r>
            <a:r>
              <a:rPr lang="fr-CA" sz="1100" dirty="0" smtClean="0">
                <a:hlinkClick r:id="rId14"/>
              </a:rPr>
              <a:t>Wiki Commons</a:t>
            </a:r>
            <a:endParaRPr lang="fr-CA" sz="1100" dirty="0"/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994752" y="2000306"/>
            <a:ext cx="2008521" cy="1373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021A"/>
              </a:buClr>
            </a:pP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Politiques</a:t>
            </a: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Infrastructure</a:t>
            </a:r>
          </a:p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Services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314931"/>
      </p:ext>
    </p:extLst>
  </p:cSld>
  <p:clrMapOvr>
    <a:masterClrMapping/>
  </p:clrMapOvr>
  <p:transition advTm="17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Politiques d’organismes subventionnaires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Instituts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en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santé du Canada (IRSC)</a:t>
            </a:r>
          </a:p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Genome Canada</a:t>
            </a: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Fondation des maladies du cœur du Canada (FMC)</a:t>
            </a:r>
          </a:p>
          <a:p>
            <a:pPr>
              <a:buClr>
                <a:srgbClr val="E7021A"/>
              </a:buClr>
            </a:pPr>
            <a:endParaRPr lang="fr-CA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Déclaration de principes des trois organismes sur la gestion des données numériques</a:t>
            </a:r>
          </a:p>
          <a:p>
            <a:pPr marL="0" indent="0">
              <a:buClr>
                <a:srgbClr val="E7021A"/>
              </a:buClr>
              <a:buNone/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fr-CA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7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68334207"/>
      </p:ext>
    </p:extLst>
  </p:cSld>
  <p:clrMapOvr>
    <a:masterClrMapping/>
  </p:clrMapOvr>
  <p:transition advTm="1193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847724"/>
          </a:xfrm>
        </p:spPr>
        <p:txBody>
          <a:bodyPr anchor="t" anchorCtr="0">
            <a:normAutofit/>
          </a:bodyPr>
          <a:lstStyle/>
          <a:p>
            <a:pPr algn="l"/>
            <a:r>
              <a:rPr lang="fr-CA" dirty="0" smtClean="0">
                <a:solidFill>
                  <a:srgbClr val="E7021A"/>
                </a:solidFill>
                <a:latin typeface="Minion Pro"/>
                <a:cs typeface="Minion Pro"/>
              </a:rPr>
              <a:t>Déclaration </a:t>
            </a:r>
            <a:r>
              <a:rPr lang="fr-CA" dirty="0">
                <a:solidFill>
                  <a:srgbClr val="E7021A"/>
                </a:solidFill>
                <a:latin typeface="Minion Pro"/>
                <a:cs typeface="Minion Pro"/>
              </a:rPr>
              <a:t>de </a:t>
            </a:r>
            <a:r>
              <a:rPr lang="fr-CA" dirty="0" smtClean="0">
                <a:solidFill>
                  <a:srgbClr val="E7021A"/>
                </a:solidFill>
                <a:latin typeface="Minion Pro"/>
                <a:cs typeface="Minion Pro"/>
              </a:rPr>
              <a:t>principes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Décrit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les attentes globales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en matière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de gestion des données de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recherche</a:t>
            </a:r>
          </a:p>
          <a:p>
            <a:pPr lvl="1">
              <a:buClr>
                <a:srgbClr val="E7021A"/>
              </a:buClr>
            </a:pP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Importance des plans de gestion de données </a:t>
            </a:r>
          </a:p>
          <a:p>
            <a:pPr lvl="1">
              <a:buClr>
                <a:srgbClr val="E7021A"/>
              </a:buClr>
            </a:pP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Obligations </a:t>
            </a:r>
            <a:r>
              <a:rPr lang="fr-CA" sz="1600" dirty="0">
                <a:solidFill>
                  <a:srgbClr val="5E5E5E"/>
                </a:solidFill>
                <a:latin typeface="Arial Narrow"/>
                <a:cs typeface="Arial Narrow"/>
              </a:rPr>
              <a:t>commerciales, juridiques et </a:t>
            </a: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éthiques</a:t>
            </a:r>
          </a:p>
          <a:p>
            <a:pPr lvl="1">
              <a:buClr>
                <a:srgbClr val="E7021A"/>
              </a:buClr>
            </a:pPr>
            <a:r>
              <a:rPr lang="fr-CA" sz="1600" dirty="0">
                <a:solidFill>
                  <a:srgbClr val="5E5E5E"/>
                </a:solidFill>
                <a:latin typeface="Arial Narrow"/>
                <a:cs typeface="Arial Narrow"/>
              </a:rPr>
              <a:t>Respect des </a:t>
            </a: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normes</a:t>
            </a:r>
          </a:p>
          <a:p>
            <a:pPr lvl="1">
              <a:buClr>
                <a:srgbClr val="E7021A"/>
              </a:buClr>
            </a:pPr>
            <a:r>
              <a:rPr lang="fr-CA" sz="1600" dirty="0">
                <a:solidFill>
                  <a:srgbClr val="5E5E5E"/>
                </a:solidFill>
                <a:latin typeface="Arial Narrow"/>
                <a:cs typeface="Arial Narrow"/>
              </a:rPr>
              <a:t>Collecte et </a:t>
            </a: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entreposage</a:t>
            </a:r>
          </a:p>
          <a:p>
            <a:pPr lvl="1">
              <a:buClr>
                <a:srgbClr val="E7021A"/>
              </a:buClr>
            </a:pP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Métadonnées</a:t>
            </a:r>
          </a:p>
          <a:p>
            <a:pPr lvl="1">
              <a:buClr>
                <a:srgbClr val="E7021A"/>
              </a:buClr>
            </a:pPr>
            <a:r>
              <a:rPr lang="fr-CA" sz="1600" dirty="0">
                <a:solidFill>
                  <a:srgbClr val="5E5E5E"/>
                </a:solidFill>
                <a:latin typeface="Arial Narrow"/>
                <a:cs typeface="Arial Narrow"/>
              </a:rPr>
              <a:t>Conservation et </a:t>
            </a: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partage</a:t>
            </a:r>
          </a:p>
          <a:p>
            <a:pPr lvl="1">
              <a:buClr>
                <a:srgbClr val="E7021A"/>
              </a:buClr>
            </a:pPr>
            <a:r>
              <a:rPr lang="fr-CA" sz="1600" dirty="0">
                <a:solidFill>
                  <a:srgbClr val="5E5E5E"/>
                </a:solidFill>
                <a:latin typeface="Arial Narrow"/>
                <a:cs typeface="Arial Narrow"/>
              </a:rPr>
              <a:t>Communication en temps </a:t>
            </a: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opportun</a:t>
            </a:r>
          </a:p>
          <a:p>
            <a:pPr lvl="1">
              <a:buClr>
                <a:srgbClr val="E7021A"/>
              </a:buClr>
            </a:pPr>
            <a:r>
              <a:rPr lang="fr-CA" sz="1600" dirty="0">
                <a:solidFill>
                  <a:srgbClr val="5E5E5E"/>
                </a:solidFill>
                <a:latin typeface="Arial Narrow"/>
                <a:cs typeface="Arial Narrow"/>
              </a:rPr>
              <a:t>Reconnaissance et </a:t>
            </a: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citation</a:t>
            </a:r>
          </a:p>
          <a:p>
            <a:pPr lvl="1">
              <a:buClr>
                <a:srgbClr val="E7021A"/>
              </a:buClr>
            </a:pPr>
            <a:r>
              <a:rPr lang="fr-CA" sz="1600" dirty="0">
                <a:solidFill>
                  <a:srgbClr val="5E5E5E"/>
                </a:solidFill>
                <a:latin typeface="Arial Narrow"/>
                <a:cs typeface="Arial Narrow"/>
              </a:rPr>
              <a:t>Efficacité et coûts-avantages</a:t>
            </a:r>
            <a:endParaRPr lang="fr-CA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endParaRPr lang="en-US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Le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rôle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des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bibliothèques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n’est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pas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mentionné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explicitement</a:t>
            </a:r>
            <a:r>
              <a:rPr lang="en-US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.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8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63265532"/>
      </p:ext>
    </p:extLst>
  </p:cSld>
  <p:clrMapOvr>
    <a:masterClrMapping/>
  </p:clrMapOvr>
  <p:transition advTm="3010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90715" y="838200"/>
            <a:ext cx="7620000" cy="847724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>
                <a:solidFill>
                  <a:srgbClr val="E7021A"/>
                </a:solidFill>
                <a:latin typeface="Minion Pro"/>
                <a:cs typeface="Minion Pro"/>
              </a:rPr>
              <a:t>Politique </a:t>
            </a:r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IRSC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80770" y="1822449"/>
            <a:ext cx="7620000" cy="4297694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2008</a:t>
            </a:r>
          </a:p>
          <a:p>
            <a:pPr>
              <a:buClr>
                <a:srgbClr val="E7021A"/>
              </a:buClr>
            </a:pP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Politique des trois organismes sur le libre accès aux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  <a:hlinkClick r:id="rId10"/>
              </a:rPr>
              <a:t>publications </a:t>
            </a:r>
            <a:endParaRPr lang="fr-CA" sz="20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Après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la publication des résultats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Conserver 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au moins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5</a:t>
            </a:r>
            <a:r>
              <a:rPr lang="fr-CA" sz="2000" dirty="0">
                <a:solidFill>
                  <a:srgbClr val="5E5E5E"/>
                </a:solidFill>
                <a:latin typeface="Arial Narrow"/>
                <a:cs typeface="Arial Narrow"/>
              </a:rPr>
              <a:t> ans les ensembles de données 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originaux</a:t>
            </a:r>
            <a:endParaRPr lang="en-US" sz="20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9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21048345"/>
      </p:ext>
    </p:extLst>
  </p:cSld>
  <p:clrMapOvr>
    <a:masterClrMapping/>
  </p:clrMapOvr>
  <p:transition advTm="3010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1284</Words>
  <Application>Microsoft Office PowerPoint</Application>
  <PresentationFormat>Affichage à l'écran (4:3)</PresentationFormat>
  <Paragraphs>281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Minion Pro</vt:lpstr>
      <vt:lpstr>ヒラギノ角ゴ Pro W3</vt:lpstr>
      <vt:lpstr>Thème Office</vt:lpstr>
      <vt:lpstr>Présentation PowerPoint</vt:lpstr>
      <vt:lpstr>Déluge de données</vt:lpstr>
      <vt:lpstr>Les données de recherche</vt:lpstr>
      <vt:lpstr>Les données de recherche</vt:lpstr>
      <vt:lpstr>Contexte international</vt:lpstr>
      <vt:lpstr>Situation au Canada</vt:lpstr>
      <vt:lpstr>Politiques d’organismes subventionnaires</vt:lpstr>
      <vt:lpstr>Déclaration de principes</vt:lpstr>
      <vt:lpstr>Politique IRSC</vt:lpstr>
      <vt:lpstr>Politique Genome Canada</vt:lpstr>
      <vt:lpstr>Situation au Canada</vt:lpstr>
      <vt:lpstr>Infrastructure</vt:lpstr>
      <vt:lpstr>Infrastructure</vt:lpstr>
      <vt:lpstr>Portage – initiative canadienne</vt:lpstr>
      <vt:lpstr>Portage - Centre d’expertise </vt:lpstr>
      <vt:lpstr>Portage - Réseau national de conservation et de découverte</vt:lpstr>
      <vt:lpstr>Situation au Canada</vt:lpstr>
      <vt:lpstr>Service</vt:lpstr>
      <vt:lpstr>Services</vt:lpstr>
      <vt:lpstr>Services</vt:lpstr>
      <vt:lpstr>Plan de gestion de données</vt:lpstr>
      <vt:lpstr>Plan de gestion de données</vt:lpstr>
      <vt:lpstr>Plan de gestion de données 1/2</vt:lpstr>
      <vt:lpstr>Plan de gestion de données 2/2</vt:lpstr>
      <vt:lpstr>Outils d’aide </vt:lpstr>
      <vt:lpstr>Exercice</vt:lpstr>
      <vt:lpstr>Merci</vt:lpstr>
    </vt:vector>
  </TitlesOfParts>
  <Company>Entreprise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 Administrateur</dc:creator>
  <cp:lastModifiedBy>Maude Laplante-Dubé</cp:lastModifiedBy>
  <cp:revision>307</cp:revision>
  <dcterms:created xsi:type="dcterms:W3CDTF">2012-08-03T15:47:38Z</dcterms:created>
  <dcterms:modified xsi:type="dcterms:W3CDTF">2016-04-11T21:08:22Z</dcterms:modified>
</cp:coreProperties>
</file>